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77" r:id="rId3"/>
    <p:sldId id="298" r:id="rId4"/>
    <p:sldId id="289" r:id="rId5"/>
    <p:sldId id="300" r:id="rId6"/>
    <p:sldId id="284" r:id="rId7"/>
    <p:sldId id="301" r:id="rId8"/>
    <p:sldId id="299" r:id="rId9"/>
    <p:sldId id="303" r:id="rId10"/>
    <p:sldId id="302" r:id="rId11"/>
    <p:sldId id="280" r:id="rId12"/>
    <p:sldId id="290" r:id="rId13"/>
    <p:sldId id="279" r:id="rId14"/>
    <p:sldId id="281" r:id="rId15"/>
    <p:sldId id="283" r:id="rId16"/>
    <p:sldId id="287" r:id="rId17"/>
    <p:sldId id="296" r:id="rId18"/>
    <p:sldId id="297" r:id="rId19"/>
    <p:sldId id="292" r:id="rId20"/>
    <p:sldId id="293" r:id="rId21"/>
    <p:sldId id="291" r:id="rId22"/>
    <p:sldId id="295" r:id="rId23"/>
    <p:sldId id="288" r:id="rId24"/>
    <p:sldId id="276" r:id="rId25"/>
    <p:sldId id="26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78" autoAdjust="0"/>
  </p:normalViewPr>
  <p:slideViewPr>
    <p:cSldViewPr>
      <p:cViewPr varScale="1">
        <p:scale>
          <a:sx n="47" d="100"/>
          <a:sy n="47" d="100"/>
        </p:scale>
        <p:origin x="-936" y="-1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 of</a:t>
            </a:r>
            <a:r>
              <a:rPr lang="en-US" baseline="0" dirty="0" smtClean="0"/>
              <a:t> l</a:t>
            </a:r>
            <a:r>
              <a:rPr lang="en-US" dirty="0" smtClean="0"/>
              <a:t>abels,</a:t>
            </a:r>
            <a:r>
              <a:rPr lang="en-US" baseline="0" dirty="0" smtClean="0"/>
              <a:t> tick marks, trend lines and similar graphical elements help provide important context about the data guide the viewer to see patterns. Patterns are only as useful as the viewer being able to translate these into meaningful information.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a:t>
            </a:fld>
            <a:endParaRPr lang="en-US"/>
          </a:p>
        </p:txBody>
      </p:sp>
    </p:spTree>
    <p:extLst>
      <p:ext uri="{BB962C8B-B14F-4D97-AF65-F5344CB8AC3E}">
        <p14:creationId xmlns:p14="http://schemas.microsoft.com/office/powerpoint/2010/main" val="1152958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Gride</a:t>
            </a:r>
            <a:r>
              <a:rPr lang="en-US" baseline="0" dirty="0" smtClean="0"/>
              <a:t> lines are useful for marking subtle differences especially for quantitative comparison. Compare the months Feb. and May. This is due to Weber’s Law which states that we perceive differences between variations of a visual attributes, in this case height, as a ratio and not an absolute value. Image from https://</a:t>
            </a:r>
            <a:r>
              <a:rPr lang="en-US" baseline="0" dirty="0" err="1" smtClean="0"/>
              <a:t>www.perceptualedge.com</a:t>
            </a:r>
            <a:r>
              <a:rPr lang="en-US" baseline="0" dirty="0" smtClean="0"/>
              <a:t>/articles/</a:t>
            </a:r>
            <a:r>
              <a:rPr lang="en-US" baseline="0" dirty="0" err="1" smtClean="0"/>
              <a:t>dmreview</a:t>
            </a:r>
            <a:r>
              <a:rPr lang="en-US" baseline="0" dirty="0" smtClean="0"/>
              <a:t>/</a:t>
            </a:r>
            <a:r>
              <a:rPr lang="en-US" baseline="0" dirty="0" err="1" smtClean="0"/>
              <a:t>grid_lines.pdf</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14</a:t>
            </a:fld>
            <a:endParaRPr lang="en-US"/>
          </a:p>
        </p:txBody>
      </p:sp>
    </p:spTree>
    <p:extLst>
      <p:ext uri="{BB962C8B-B14F-4D97-AF65-F5344CB8AC3E}">
        <p14:creationId xmlns:p14="http://schemas.microsoft.com/office/powerpoint/2010/main" val="2470117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axes</a:t>
            </a:r>
            <a:r>
              <a:rPr lang="en-US" baseline="0" dirty="0" smtClean="0"/>
              <a:t> have logarithmic spacing here. </a:t>
            </a:r>
          </a:p>
          <a:p>
            <a:r>
              <a:rPr lang="en-US" baseline="0" dirty="0" smtClean="0"/>
              <a:t>(In Ware)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15</a:t>
            </a:fld>
            <a:endParaRPr lang="en-US"/>
          </a:p>
        </p:txBody>
      </p:sp>
    </p:spTree>
    <p:extLst>
      <p:ext uri="{BB962C8B-B14F-4D97-AF65-F5344CB8AC3E}">
        <p14:creationId xmlns:p14="http://schemas.microsoft.com/office/powerpoint/2010/main" val="146636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 on priming has shown that the use of visual examples for even</a:t>
            </a:r>
            <a:r>
              <a:rPr lang="en-US" baseline="0" dirty="0" smtClean="0"/>
              <a:t> familiar patterns is helpful</a:t>
            </a:r>
            <a:r>
              <a:rPr lang="en-US" dirty="0" smtClean="0"/>
              <a:t>  [p.241 – 242 Ware,</a:t>
            </a:r>
            <a:r>
              <a:rPr lang="en-US" baseline="0" dirty="0" smtClean="0"/>
              <a:t> 2013]. When training a new analyst for patterns, don’t just provide a description of what you or team might be looking for, provide visual examples.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16</a:t>
            </a:fld>
            <a:endParaRPr lang="en-US"/>
          </a:p>
        </p:txBody>
      </p:sp>
    </p:spTree>
    <p:extLst>
      <p:ext uri="{BB962C8B-B14F-4D97-AF65-F5344CB8AC3E}">
        <p14:creationId xmlns:p14="http://schemas.microsoft.com/office/powerpoint/2010/main" val="3937172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of example patterns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17</a:t>
            </a:fld>
            <a:endParaRPr lang="en-US"/>
          </a:p>
        </p:txBody>
      </p:sp>
    </p:spTree>
    <p:extLst>
      <p:ext uri="{BB962C8B-B14F-4D97-AF65-F5344CB8AC3E}">
        <p14:creationId xmlns:p14="http://schemas.microsoft.com/office/powerpoint/2010/main" val="1871941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www.milwaukeemag.com</a:t>
            </a:r>
            <a:r>
              <a:rPr lang="en-US" dirty="0" smtClean="0"/>
              <a:t>/2013/06/27/</a:t>
            </a:r>
            <a:r>
              <a:rPr lang="en-US" dirty="0" err="1" smtClean="0"/>
              <a:t>FormerVietnamDraftChiefDies</a:t>
            </a:r>
            <a:r>
              <a:rPr lang="en-US" dirty="0" smtClean="0"/>
              <a:t>/</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18</a:t>
            </a:fld>
            <a:endParaRPr lang="en-US"/>
          </a:p>
        </p:txBody>
      </p:sp>
    </p:spTree>
    <p:extLst>
      <p:ext uri="{BB962C8B-B14F-4D97-AF65-F5344CB8AC3E}">
        <p14:creationId xmlns:p14="http://schemas.microsoft.com/office/powerpoint/2010/main" val="311509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IMAGE NEED TO</a:t>
            </a:r>
            <a:r>
              <a:rPr lang="en-US" baseline="0" dirty="0" smtClean="0"/>
              <a:t> CITE</a:t>
            </a:r>
            <a:r>
              <a:rPr lang="en-US" dirty="0" smtClean="0"/>
              <a:t> REFERENCE.</a:t>
            </a:r>
            <a:r>
              <a:rPr lang="en-US" baseline="0" dirty="0" smtClean="0"/>
              <a:t> Provide historical reference here.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19</a:t>
            </a:fld>
            <a:endParaRPr lang="en-US"/>
          </a:p>
        </p:txBody>
      </p:sp>
    </p:spTree>
    <p:extLst>
      <p:ext uri="{BB962C8B-B14F-4D97-AF65-F5344CB8AC3E}">
        <p14:creationId xmlns:p14="http://schemas.microsoft.com/office/powerpoint/2010/main" val="744166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sources: http://</a:t>
            </a:r>
            <a:r>
              <a:rPr lang="en-US" dirty="0" err="1" smtClean="0"/>
              <a:t>pharma-bi.com</a:t>
            </a:r>
            <a:r>
              <a:rPr lang="en-US" dirty="0" smtClean="0"/>
              <a:t>/2009/10/expanding-our-visual-vocabulary/</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21</a:t>
            </a:fld>
            <a:endParaRPr lang="en-US"/>
          </a:p>
        </p:txBody>
      </p:sp>
    </p:spTree>
    <p:extLst>
      <p:ext uri="{BB962C8B-B14F-4D97-AF65-F5344CB8AC3E}">
        <p14:creationId xmlns:p14="http://schemas.microsoft.com/office/powerpoint/2010/main" val="177732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a:t>
            </a:r>
            <a:r>
              <a:rPr lang="en-US" baseline="0" dirty="0" smtClean="0"/>
              <a:t> the data stands out and that you are showing this first and foremost; </a:t>
            </a:r>
          </a:p>
          <a:p>
            <a:r>
              <a:rPr lang="en-US" baseline="0" dirty="0" smtClean="0"/>
              <a:t>Provide adequate context through the use of labels, keys, and notes</a:t>
            </a:r>
          </a:p>
          <a:p>
            <a:r>
              <a:rPr lang="en-US" baseline="0" dirty="0" smtClean="0"/>
              <a:t>Show trends when relevant through the use of reference lines or marks</a:t>
            </a:r>
          </a:p>
          <a:p>
            <a:r>
              <a:rPr lang="en-US" baseline="0" dirty="0" smtClean="0"/>
              <a:t>Don’t clutter</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23</a:t>
            </a:fld>
            <a:endParaRPr lang="en-US"/>
          </a:p>
        </p:txBody>
      </p:sp>
    </p:spTree>
    <p:extLst>
      <p:ext uri="{BB962C8B-B14F-4D97-AF65-F5344CB8AC3E}">
        <p14:creationId xmlns:p14="http://schemas.microsoft.com/office/powerpoint/2010/main" val="417110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a:t>
            </a:r>
            <a:r>
              <a:rPr lang="en-US" baseline="0" dirty="0" smtClean="0"/>
              <a:t> cognitive load through the use of labels, lines, and graphical marks. </a:t>
            </a:r>
          </a:p>
          <a:p>
            <a:r>
              <a:rPr lang="en-US" baseline="0" dirty="0" smtClean="0"/>
              <a:t>Photo: https://</a:t>
            </a:r>
            <a:r>
              <a:rPr lang="en-US" baseline="0" dirty="0" err="1" smtClean="0"/>
              <a:t>www.flickr.com</a:t>
            </a:r>
            <a:r>
              <a:rPr lang="en-US" baseline="0" dirty="0" smtClean="0"/>
              <a:t>/photos/</a:t>
            </a:r>
            <a:r>
              <a:rPr lang="en-US" baseline="0" dirty="0" err="1" smtClean="0"/>
              <a:t>photogaby</a:t>
            </a:r>
            <a:r>
              <a:rPr lang="en-US" baseline="0" dirty="0" smtClean="0"/>
              <a:t>/6151904410/in/photolist-anC7Rq-7er8c-8p3ZjH-m4Njsr-dG8wx1-2WVdT1-fLTRSr-GfyzG-eJ9enK-eYrZXo-ciQDg9-7F4DNg-c1Pp7W-DJfsn-4vMd27-8WpM2U-4oedpp-fFidwc-hU86aD-5bRXdz-6LiPkP-62KzZb-dNTZkf-bE3dfr-b3wQwK-aXbvJX-6PWUha-fkw1y-4zD8tf-bCLegy-61WDh9-bE2af9-aUTi5z-kJ1nDw-o1bpxb-2jpqDi-ncSomG-8qhKiq-2giri-6kCPpU-jGTRY5-5YerwC-5JV6ug-r7nS2g-2vFAxN-5ye4tF-4CQGuP-7JTeCe-fGE4cQ-dCjb2F/</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a:p>
        </p:txBody>
      </p:sp>
    </p:spTree>
    <p:extLst>
      <p:ext uri="{BB962C8B-B14F-4D97-AF65-F5344CB8AC3E}">
        <p14:creationId xmlns:p14="http://schemas.microsoft.com/office/powerpoint/2010/main" val="393717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HIGHER RES</a:t>
            </a:r>
            <a:r>
              <a:rPr lang="en-US" baseline="0" dirty="0" smtClean="0"/>
              <a:t> GRAPHIC! </a:t>
            </a:r>
            <a:endParaRPr lang="en-US" dirty="0" smtClean="0"/>
          </a:p>
          <a:p>
            <a:r>
              <a:rPr lang="en-US" dirty="0" smtClean="0"/>
              <a:t>Use of</a:t>
            </a:r>
            <a:r>
              <a:rPr lang="en-US" baseline="0" dirty="0" smtClean="0"/>
              <a:t> Gestalt Principles in connecting text labels with graphical elements. Here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a:t>
            </a:fld>
            <a:endParaRPr lang="en-US"/>
          </a:p>
        </p:txBody>
      </p:sp>
    </p:spTree>
    <p:extLst>
      <p:ext uri="{BB962C8B-B14F-4D97-AF65-F5344CB8AC3E}">
        <p14:creationId xmlns:p14="http://schemas.microsoft.com/office/powerpoint/2010/main" val="189133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public.tableau.com</a:t>
            </a:r>
            <a:r>
              <a:rPr lang="en-US" dirty="0" smtClean="0"/>
              <a:t>/s/sites/default/files/California%20Revenue%20History.png</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a:p>
        </p:txBody>
      </p:sp>
    </p:spTree>
    <p:extLst>
      <p:ext uri="{BB962C8B-B14F-4D97-AF65-F5344CB8AC3E}">
        <p14:creationId xmlns:p14="http://schemas.microsoft.com/office/powerpoint/2010/main" val="148582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public.tableau.com</a:t>
            </a:r>
            <a:r>
              <a:rPr lang="en-US" dirty="0" smtClean="0"/>
              <a:t>/s/sites/default/files/rank11.png</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a:p>
        </p:txBody>
      </p:sp>
    </p:spTree>
    <p:extLst>
      <p:ext uri="{BB962C8B-B14F-4D97-AF65-F5344CB8AC3E}">
        <p14:creationId xmlns:p14="http://schemas.microsoft.com/office/powerpoint/2010/main" val="89340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www.dataz.io</a:t>
            </a:r>
            <a:r>
              <a:rPr lang="en-US" dirty="0" smtClean="0"/>
              <a:t>/display/Public/2013/09/16/</a:t>
            </a:r>
            <a:r>
              <a:rPr lang="en-US" dirty="0" err="1" smtClean="0"/>
              <a:t>How+to+Create+a+Small+Multiple+Masterpiece+in+Tableau</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a:p>
        </p:txBody>
      </p:sp>
    </p:spTree>
    <p:extLst>
      <p:ext uri="{BB962C8B-B14F-4D97-AF65-F5344CB8AC3E}">
        <p14:creationId xmlns:p14="http://schemas.microsoft.com/office/powerpoint/2010/main" val="146748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Used</a:t>
            </a:r>
            <a:r>
              <a:rPr lang="en-US" baseline="0" dirty="0" smtClean="0"/>
              <a:t> well labels, tick marks, and trend lines impart critical information. Striking the right balance of when and where to label or provide guiding graphical marks can make or break the effectiveness of a vis. In this graph of the recession we can perceptually make out that there are trends in the lines and there are several different </a:t>
            </a:r>
            <a:r>
              <a:rPr lang="en-US" baseline="0" dirty="0" err="1" smtClean="0"/>
              <a:t>cdateogires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10</a:t>
            </a:fld>
            <a:endParaRPr lang="en-US"/>
          </a:p>
        </p:txBody>
      </p:sp>
    </p:spTree>
    <p:extLst>
      <p:ext uri="{BB962C8B-B14F-4D97-AF65-F5344CB8AC3E}">
        <p14:creationId xmlns:p14="http://schemas.microsoft.com/office/powerpoint/2010/main" val="130764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11</a:t>
            </a:fld>
            <a:endParaRPr lang="en-US"/>
          </a:p>
        </p:txBody>
      </p:sp>
    </p:spTree>
    <p:extLst>
      <p:ext uri="{BB962C8B-B14F-4D97-AF65-F5344CB8AC3E}">
        <p14:creationId xmlns:p14="http://schemas.microsoft.com/office/powerpoint/2010/main" val="3874289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Cleveland 1985</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21130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DA78D-F215-42DF-9B83-6796C1E09096}"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DA78D-F215-42DF-9B83-6796C1E09096}" type="datetimeFigureOut">
              <a:rPr lang="en-US" smtClean="0"/>
              <a:t>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DA78D-F215-42DF-9B83-6796C1E09096}" type="datetimeFigureOut">
              <a:rPr lang="en-US" smtClean="0"/>
              <a:t>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t>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t>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a:stretch>
            <a:fillRect/>
          </a:stretch>
        </p:blipFill>
        <p:spPr>
          <a:xfrm>
            <a:off x="6578550" y="62508"/>
            <a:ext cx="2143379" cy="248989"/>
          </a:xfrm>
          <a:prstGeom prst="rect">
            <a:avLst/>
          </a:prstGeom>
        </p:spPr>
      </p:pic>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nytimes.com/interactive/2014/06/05/upshot/how-the-recession-reshaped-the-economy-in-255-charts.html"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www.reddit.com/r/baseball/comments"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752600"/>
            <a:ext cx="7772400" cy="900546"/>
          </a:xfrm>
        </p:spPr>
        <p:txBody>
          <a:bodyPr>
            <a:normAutofit/>
          </a:bodyPr>
          <a:lstStyle/>
          <a:p>
            <a:r>
              <a:rPr lang="en-US" dirty="0" smtClean="0"/>
              <a:t>Labels &amp; Guiding Marks</a:t>
            </a:r>
            <a:endParaRPr lang="en-US" dirty="0"/>
          </a:p>
        </p:txBody>
      </p:sp>
      <p:sp>
        <p:nvSpPr>
          <p:cNvPr id="5" name="Subtitle 1"/>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4350326" y="5831663"/>
            <a:ext cx="4244553" cy="493075"/>
          </a:xfrm>
          <a:prstGeom prst="rect">
            <a:avLst/>
          </a:prstGeom>
        </p:spPr>
      </p:pic>
    </p:spTree>
    <p:extLst>
      <p:ext uri="{BB962C8B-B14F-4D97-AF65-F5344CB8AC3E}">
        <p14:creationId xmlns:p14="http://schemas.microsoft.com/office/powerpoint/2010/main" val="3651464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9 at 8.19.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219200"/>
            <a:ext cx="7046733" cy="5347019"/>
          </a:xfrm>
          <a:prstGeom prst="rect">
            <a:avLst/>
          </a:prstGeom>
        </p:spPr>
      </p:pic>
      <p:sp>
        <p:nvSpPr>
          <p:cNvPr id="5" name="TextBox 4"/>
          <p:cNvSpPr txBox="1"/>
          <p:nvPr/>
        </p:nvSpPr>
        <p:spPr>
          <a:xfrm>
            <a:off x="912119" y="6504801"/>
            <a:ext cx="8079481" cy="461665"/>
          </a:xfrm>
          <a:prstGeom prst="rect">
            <a:avLst/>
          </a:prstGeom>
          <a:noFill/>
        </p:spPr>
        <p:txBody>
          <a:bodyPr wrap="none" rtlCol="0">
            <a:spAutoFit/>
          </a:bodyPr>
          <a:lstStyle/>
          <a:p>
            <a:r>
              <a:rPr lang="en-US" sz="1200" dirty="0">
                <a:hlinkClick r:id="rId4"/>
              </a:rPr>
              <a:t>http://www.nytimes.com/interactive/2014/06/05/upshot/how-the-recession-reshaped-the-economy-in-255-</a:t>
            </a:r>
            <a:r>
              <a:rPr lang="en-US" sz="1200" dirty="0" smtClean="0">
                <a:hlinkClick r:id="rId4"/>
              </a:rPr>
              <a:t>charts.html</a:t>
            </a:r>
            <a:endParaRPr lang="en-US" sz="1200" dirty="0" smtClean="0"/>
          </a:p>
          <a:p>
            <a:endParaRPr lang="en-US" sz="1200" dirty="0"/>
          </a:p>
        </p:txBody>
      </p:sp>
    </p:spTree>
    <p:extLst>
      <p:ext uri="{BB962C8B-B14F-4D97-AF65-F5344CB8AC3E}">
        <p14:creationId xmlns:p14="http://schemas.microsoft.com/office/powerpoint/2010/main" val="4247962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09 at 9.54.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457200"/>
            <a:ext cx="6552575" cy="5777235"/>
          </a:xfrm>
          <a:prstGeom prst="rect">
            <a:avLst/>
          </a:prstGeom>
        </p:spPr>
      </p:pic>
      <p:sp>
        <p:nvSpPr>
          <p:cNvPr id="5" name="TextBox 4"/>
          <p:cNvSpPr txBox="1"/>
          <p:nvPr/>
        </p:nvSpPr>
        <p:spPr>
          <a:xfrm>
            <a:off x="4203699" y="6248400"/>
            <a:ext cx="4955791" cy="523220"/>
          </a:xfrm>
          <a:prstGeom prst="rect">
            <a:avLst/>
          </a:prstGeom>
          <a:noFill/>
        </p:spPr>
        <p:txBody>
          <a:bodyPr wrap="none" rtlCol="0">
            <a:spAutoFit/>
          </a:bodyPr>
          <a:lstStyle/>
          <a:p>
            <a:r>
              <a:rPr lang="en-US" sz="1400" dirty="0">
                <a:hlinkClick r:id="rId4"/>
              </a:rPr>
              <a:t>https://www.reddit.com/r/baseball/</a:t>
            </a:r>
            <a:r>
              <a:rPr lang="en-US" sz="1400" dirty="0" smtClean="0">
                <a:hlinkClick r:id="rId4"/>
              </a:rPr>
              <a:t>comments</a:t>
            </a:r>
            <a:endParaRPr lang="en-US" sz="1400" dirty="0" smtClean="0"/>
          </a:p>
          <a:p>
            <a:r>
              <a:rPr lang="en-US" sz="1400" dirty="0" smtClean="0"/>
              <a:t>/</a:t>
            </a:r>
            <a:r>
              <a:rPr lang="en-US" sz="1400" dirty="0"/>
              <a:t>3b36et/2015_individual_player_hitting_vs_defense_scatter/</a:t>
            </a:r>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63009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endParaRPr lang="en-US" dirty="0" smtClean="0"/>
          </a:p>
          <a:p>
            <a:pPr marL="0" indent="0" algn="ctr">
              <a:buNone/>
            </a:pPr>
            <a:r>
              <a:rPr lang="en-US" dirty="0" smtClean="0"/>
              <a:t>Don’t allow labels to interfere or clutter</a:t>
            </a:r>
            <a:endParaRPr lang="en-US" dirty="0"/>
          </a:p>
        </p:txBody>
      </p:sp>
    </p:spTree>
    <p:extLst>
      <p:ext uri="{BB962C8B-B14F-4D97-AF65-F5344CB8AC3E}">
        <p14:creationId xmlns:p14="http://schemas.microsoft.com/office/powerpoint/2010/main" val="991300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r>
              <a:rPr lang="en-US" dirty="0" smtClean="0"/>
              <a:t>Take advantage of</a:t>
            </a:r>
          </a:p>
          <a:p>
            <a:pPr marL="0" indent="0" algn="ctr">
              <a:buNone/>
            </a:pPr>
            <a:r>
              <a:rPr lang="en-US" dirty="0" smtClean="0"/>
              <a:t> perceptual abilities</a:t>
            </a:r>
            <a:endParaRPr lang="en-US" dirty="0"/>
          </a:p>
        </p:txBody>
      </p:sp>
    </p:spTree>
    <p:extLst>
      <p:ext uri="{BB962C8B-B14F-4D97-AF65-F5344CB8AC3E}">
        <p14:creationId xmlns:p14="http://schemas.microsoft.com/office/powerpoint/2010/main" val="1612079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9 at 8.34.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57400"/>
            <a:ext cx="8507895" cy="2971800"/>
          </a:xfrm>
          <a:prstGeom prst="rect">
            <a:avLst/>
          </a:prstGeom>
        </p:spPr>
      </p:pic>
      <p:sp>
        <p:nvSpPr>
          <p:cNvPr id="6" name="Content Placeholder 2"/>
          <p:cNvSpPr>
            <a:spLocks noGrp="1"/>
          </p:cNvSpPr>
          <p:nvPr>
            <p:ph idx="1"/>
          </p:nvPr>
        </p:nvSpPr>
        <p:spPr>
          <a:xfrm>
            <a:off x="457200" y="1600200"/>
            <a:ext cx="8229600" cy="4525963"/>
          </a:xfrm>
        </p:spPr>
        <p:txBody>
          <a:bodyPr/>
          <a:lstStyle/>
          <a:p>
            <a:pPr marL="0" indent="0">
              <a:buNone/>
            </a:pPr>
            <a:r>
              <a:rPr lang="en-US" dirty="0" smtClean="0"/>
              <a:t>[Example image]</a:t>
            </a:r>
            <a:endParaRPr lang="en-US" dirty="0"/>
          </a:p>
        </p:txBody>
      </p:sp>
      <p:sp>
        <p:nvSpPr>
          <p:cNvPr id="8" name="Title 1"/>
          <p:cNvSpPr>
            <a:spLocks noGrp="1"/>
          </p:cNvSpPr>
          <p:nvPr>
            <p:ph type="title"/>
          </p:nvPr>
        </p:nvSpPr>
        <p:spPr>
          <a:xfrm>
            <a:off x="457200" y="274638"/>
            <a:ext cx="8229600" cy="1143000"/>
          </a:xfrm>
        </p:spPr>
        <p:txBody>
          <a:bodyPr/>
          <a:lstStyle/>
          <a:p>
            <a:r>
              <a:rPr lang="en-US" dirty="0" smtClean="0"/>
              <a:t>Grid Lines</a:t>
            </a:r>
            <a:endParaRPr lang="en-US" dirty="0"/>
          </a:p>
        </p:txBody>
      </p:sp>
    </p:spTree>
    <p:extLst>
      <p:ext uri="{BB962C8B-B14F-4D97-AF65-F5344CB8AC3E}">
        <p14:creationId xmlns:p14="http://schemas.microsoft.com/office/powerpoint/2010/main" val="2794199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Law of Practice</a:t>
            </a:r>
            <a:endParaRPr lang="en-US" dirty="0"/>
          </a:p>
        </p:txBody>
      </p:sp>
      <p:pic>
        <p:nvPicPr>
          <p:cNvPr id="4" name="Picture 3" descr="Screen Shot 2017-01-09 at 9.36.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76400"/>
            <a:ext cx="5884333" cy="4389134"/>
          </a:xfrm>
          <a:prstGeom prst="rect">
            <a:avLst/>
          </a:prstGeom>
        </p:spPr>
      </p:pic>
      <p:sp>
        <p:nvSpPr>
          <p:cNvPr id="5" name="TextBox 4"/>
          <p:cNvSpPr txBox="1"/>
          <p:nvPr/>
        </p:nvSpPr>
        <p:spPr>
          <a:xfrm>
            <a:off x="2492758" y="6336268"/>
            <a:ext cx="6651242" cy="369332"/>
          </a:xfrm>
          <a:prstGeom prst="rect">
            <a:avLst/>
          </a:prstGeom>
          <a:noFill/>
        </p:spPr>
        <p:txBody>
          <a:bodyPr wrap="none" rtlCol="0">
            <a:spAutoFit/>
          </a:bodyPr>
          <a:lstStyle/>
          <a:p>
            <a:r>
              <a:rPr lang="en-US" dirty="0" smtClean="0"/>
              <a:t>Ware, C. Information Visualization, Perception for Design, 2013</a:t>
            </a:r>
            <a:endParaRPr lang="en-US" dirty="0"/>
          </a:p>
        </p:txBody>
      </p:sp>
    </p:spTree>
    <p:extLst>
      <p:ext uri="{BB962C8B-B14F-4D97-AF65-F5344CB8AC3E}">
        <p14:creationId xmlns:p14="http://schemas.microsoft.com/office/powerpoint/2010/main" val="76675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txBox="1">
            <a:spLocks/>
          </p:cNvSpPr>
          <p:nvPr/>
        </p:nvSpPr>
        <p:spPr bwMode="gray">
          <a:xfrm>
            <a:off x="0" y="609600"/>
            <a:ext cx="9144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a:p>
            <a:pPr marL="0" indent="0">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Don’t just say it,</a:t>
            </a:r>
          </a:p>
          <a:p>
            <a:pPr marL="0" indent="0" algn="ctr">
              <a:spcBef>
                <a:spcPts val="0"/>
              </a:spcBef>
              <a:buFontTx/>
              <a:buNone/>
              <a:defRPr/>
            </a:pPr>
            <a:r>
              <a:rPr lang="en-US" sz="6600" dirty="0">
                <a:solidFill>
                  <a:schemeClr val="tx1">
                    <a:lumMod val="75000"/>
                    <a:lumOff val="25000"/>
                  </a:schemeClr>
                </a:solidFill>
                <a:latin typeface="Bebas Neue" charset="0"/>
                <a:ea typeface="Bebas Neue" charset="0"/>
                <a:cs typeface="Bebas Neue" charset="0"/>
              </a:rPr>
              <a:t>s</a:t>
            </a:r>
            <a:r>
              <a:rPr lang="en-US" sz="6600" dirty="0" smtClean="0">
                <a:solidFill>
                  <a:schemeClr val="tx1">
                    <a:lumMod val="75000"/>
                    <a:lumOff val="25000"/>
                  </a:schemeClr>
                </a:solidFill>
                <a:latin typeface="Bebas Neue" charset="0"/>
                <a:ea typeface="Bebas Neue" charset="0"/>
                <a:cs typeface="Bebas Neue" charset="0"/>
              </a:rPr>
              <a:t>ee it!</a:t>
            </a:r>
          </a:p>
        </p:txBody>
      </p:sp>
    </p:spTree>
    <p:extLst>
      <p:ext uri="{BB962C8B-B14F-4D97-AF65-F5344CB8AC3E}">
        <p14:creationId xmlns:p14="http://schemas.microsoft.com/office/powerpoint/2010/main" val="105417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r>
              <a:rPr lang="en-US" dirty="0" smtClean="0"/>
              <a:t>[placeholder for image]</a:t>
            </a:r>
            <a:endParaRPr lang="en-US" dirty="0"/>
          </a:p>
        </p:txBody>
      </p:sp>
    </p:spTree>
    <p:extLst>
      <p:ext uri="{BB962C8B-B14F-4D97-AF65-F5344CB8AC3E}">
        <p14:creationId xmlns:p14="http://schemas.microsoft.com/office/powerpoint/2010/main" val="88165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09 at 10.29.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087"/>
            <a:ext cx="10515600" cy="7004827"/>
          </a:xfrm>
          <a:prstGeom prst="rect">
            <a:avLst/>
          </a:prstGeom>
        </p:spPr>
      </p:pic>
      <p:sp>
        <p:nvSpPr>
          <p:cNvPr id="6" name="Content Placeholder 2"/>
          <p:cNvSpPr txBox="1">
            <a:spLocks/>
          </p:cNvSpPr>
          <p:nvPr/>
        </p:nvSpPr>
        <p:spPr>
          <a:xfrm>
            <a:off x="3886200" y="62182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400" dirty="0" smtClean="0">
                <a:solidFill>
                  <a:srgbClr val="FFFFFF"/>
                </a:solidFill>
              </a:rPr>
              <a:t>Photo by </a:t>
            </a:r>
          </a:p>
          <a:p>
            <a:pPr marL="0" indent="0" algn="ctr">
              <a:buFont typeface="Arial" panose="020B0604020202020204" pitchFamily="34" charset="0"/>
              <a:buNone/>
            </a:pPr>
            <a:r>
              <a:rPr lang="en-US" sz="1400" dirty="0" smtClean="0">
                <a:solidFill>
                  <a:srgbClr val="FFFFFF"/>
                </a:solidFill>
              </a:rPr>
              <a:t>Selective Service System</a:t>
            </a:r>
          </a:p>
          <a:p>
            <a:pPr marL="0" indent="0">
              <a:buFont typeface="Arial" panose="020B0604020202020204" pitchFamily="34" charset="0"/>
              <a:buNone/>
            </a:pPr>
            <a:r>
              <a:rPr lang="en-US" dirty="0" smtClean="0"/>
              <a:t>]</a:t>
            </a:r>
            <a:endParaRPr lang="en-US" dirty="0"/>
          </a:p>
        </p:txBody>
      </p:sp>
      <p:sp>
        <p:nvSpPr>
          <p:cNvPr id="7" name="Content Placeholder 2"/>
          <p:cNvSpPr txBox="1">
            <a:spLocks/>
          </p:cNvSpPr>
          <p:nvPr/>
        </p:nvSpPr>
        <p:spPr bwMode="gray">
          <a:xfrm>
            <a:off x="-3048000" y="-1295400"/>
            <a:ext cx="96774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spcBef>
                <a:spcPts val="0"/>
              </a:spcBef>
              <a:buFontTx/>
              <a:buNone/>
              <a:defRPr/>
            </a:pPr>
            <a:endParaRPr lang="en-US" dirty="0" smtClean="0">
              <a:solidFill>
                <a:schemeClr val="bg1"/>
              </a:solidFill>
            </a:endParaRPr>
          </a:p>
          <a:p>
            <a:pPr marL="0" indent="0" algn="ctr">
              <a:spcBef>
                <a:spcPts val="0"/>
              </a:spcBef>
              <a:buFontTx/>
              <a:buNone/>
              <a:defRPr/>
            </a:pPr>
            <a:r>
              <a:rPr lang="en-US" sz="6600" dirty="0" smtClean="0">
                <a:solidFill>
                  <a:schemeClr val="bg1"/>
                </a:solidFill>
                <a:latin typeface="Bebas Neue" charset="0"/>
                <a:ea typeface="Bebas Neue" charset="0"/>
                <a:cs typeface="Bebas Neue" charset="0"/>
              </a:rPr>
              <a:t>Showing </a:t>
            </a:r>
          </a:p>
          <a:p>
            <a:pPr marL="0" indent="0" algn="ctr">
              <a:spcBef>
                <a:spcPts val="0"/>
              </a:spcBef>
              <a:buFontTx/>
              <a:buNone/>
              <a:defRPr/>
            </a:pPr>
            <a:r>
              <a:rPr lang="en-US" sz="6600" dirty="0" smtClean="0">
                <a:solidFill>
                  <a:schemeClr val="bg1"/>
                </a:solidFill>
                <a:latin typeface="Bebas Neue" charset="0"/>
                <a:ea typeface="Bebas Neue" charset="0"/>
                <a:cs typeface="Bebas Neue" charset="0"/>
              </a:rPr>
              <a:t>Patterns</a:t>
            </a:r>
          </a:p>
        </p:txBody>
      </p:sp>
    </p:spTree>
    <p:extLst>
      <p:ext uri="{BB962C8B-B14F-4D97-AF65-F5344CB8AC3E}">
        <p14:creationId xmlns:p14="http://schemas.microsoft.com/office/powerpoint/2010/main" val="147852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7-01-09 at 10.43.52 AM.png"/>
          <p:cNvPicPr>
            <a:picLocks noGrp="1" noChangeAspect="1"/>
          </p:cNvPicPr>
          <p:nvPr>
            <p:ph idx="1"/>
          </p:nvPr>
        </p:nvPicPr>
        <p:blipFill>
          <a:blip r:embed="rId3">
            <a:extLst>
              <a:ext uri="{28A0092B-C50C-407E-A947-70E740481C1C}">
                <a14:useLocalDpi xmlns:a14="http://schemas.microsoft.com/office/drawing/2010/main" val="0"/>
              </a:ext>
            </a:extLst>
          </a:blip>
          <a:srcRect t="9318" b="9318"/>
          <a:stretch>
            <a:fillRect/>
          </a:stretch>
        </p:blipFill>
        <p:spPr>
          <a:xfrm>
            <a:off x="-1676400" y="381000"/>
            <a:ext cx="11638633" cy="6400800"/>
          </a:xfrm>
        </p:spPr>
      </p:pic>
    </p:spTree>
    <p:extLst>
      <p:ext uri="{BB962C8B-B14F-4D97-AF65-F5344CB8AC3E}">
        <p14:creationId xmlns:p14="http://schemas.microsoft.com/office/powerpoint/2010/main" val="152990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1-09 at 11.34.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04800"/>
            <a:ext cx="10230971" cy="6477000"/>
          </a:xfrm>
          <a:prstGeom prst="rect">
            <a:avLst/>
          </a:prstGeom>
        </p:spPr>
      </p:pic>
      <p:sp>
        <p:nvSpPr>
          <p:cNvPr id="5" name="Content Placeholder 2"/>
          <p:cNvSpPr txBox="1">
            <a:spLocks/>
          </p:cNvSpPr>
          <p:nvPr/>
        </p:nvSpPr>
        <p:spPr bwMode="gray">
          <a:xfrm>
            <a:off x="2209800" y="-838200"/>
            <a:ext cx="914400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FontTx/>
              <a:buNone/>
              <a:defRPr/>
            </a:pPr>
            <a:endParaRPr lang="en-US" dirty="0" smtClean="0">
              <a:solidFill>
                <a:schemeClr val="tx1">
                  <a:lumMod val="75000"/>
                  <a:lumOff val="25000"/>
                </a:schemeClr>
              </a:solidFill>
            </a:endParaRPr>
          </a:p>
          <a:p>
            <a:pPr marL="0" indent="0">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endParaRPr lang="en-US" dirty="0" smtClean="0">
              <a:solidFill>
                <a:schemeClr val="tx1">
                  <a:lumMod val="75000"/>
                  <a:lumOff val="25000"/>
                </a:schemeClr>
              </a:solidFill>
            </a:endParaRP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Reduce</a:t>
            </a: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 Cognitive </a:t>
            </a:r>
            <a:endParaRPr lang="en-US" sz="6600" dirty="0" smtClean="0">
              <a:solidFill>
                <a:schemeClr val="tx1">
                  <a:lumMod val="75000"/>
                  <a:lumOff val="25000"/>
                </a:schemeClr>
              </a:solidFill>
              <a:latin typeface="Bebas Neue" charset="0"/>
              <a:ea typeface="Bebas Neue" charset="0"/>
              <a:cs typeface="Bebas Neue" charset="0"/>
            </a:endParaRPr>
          </a:p>
          <a:p>
            <a:pPr marL="0" indent="0" algn="ctr">
              <a:spcBef>
                <a:spcPts val="0"/>
              </a:spcBef>
              <a:buFontTx/>
              <a:buNone/>
              <a:defRPr/>
            </a:pPr>
            <a:r>
              <a:rPr lang="en-US" sz="6600" dirty="0" smtClean="0">
                <a:solidFill>
                  <a:schemeClr val="tx1">
                    <a:lumMod val="75000"/>
                    <a:lumOff val="25000"/>
                  </a:schemeClr>
                </a:solidFill>
                <a:latin typeface="Bebas Neue" charset="0"/>
                <a:ea typeface="Bebas Neue" charset="0"/>
                <a:cs typeface="Bebas Neue" charset="0"/>
              </a:rPr>
              <a:t>Load</a:t>
            </a:r>
            <a:endParaRPr lang="en-US" sz="6600" dirty="0" smtClean="0">
              <a:solidFill>
                <a:schemeClr val="tx1">
                  <a:lumMod val="75000"/>
                  <a:lumOff val="25000"/>
                </a:schemeClr>
              </a:solidFill>
              <a:latin typeface="Bebas Neue" charset="0"/>
              <a:ea typeface="Bebas Neue" charset="0"/>
              <a:cs typeface="Bebas Neue" charset="0"/>
            </a:endParaRPr>
          </a:p>
        </p:txBody>
      </p:sp>
      <p:sp>
        <p:nvSpPr>
          <p:cNvPr id="6" name="Content Placeholder 2"/>
          <p:cNvSpPr txBox="1">
            <a:spLocks/>
          </p:cNvSpPr>
          <p:nvPr/>
        </p:nvSpPr>
        <p:spPr>
          <a:xfrm>
            <a:off x="3657600" y="60198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1800" dirty="0" err="1" smtClean="0">
                <a:solidFill>
                  <a:schemeClr val="tx1">
                    <a:lumMod val="75000"/>
                    <a:lumOff val="25000"/>
                  </a:schemeClr>
                </a:solidFill>
              </a:rPr>
              <a:t>flickr</a:t>
            </a:r>
            <a:r>
              <a:rPr lang="en-US" sz="1800" dirty="0" smtClean="0">
                <a:solidFill>
                  <a:schemeClr val="tx1">
                    <a:lumMod val="75000"/>
                    <a:lumOff val="25000"/>
                  </a:schemeClr>
                </a:solidFill>
              </a:rPr>
              <a:t> cc </a:t>
            </a:r>
            <a:r>
              <a:rPr lang="en-US" sz="1800" dirty="0">
                <a:solidFill>
                  <a:schemeClr val="tx1">
                    <a:lumMod val="75000"/>
                    <a:lumOff val="25000"/>
                  </a:schemeClr>
                </a:solidFill>
              </a:rPr>
              <a:t>2</a:t>
            </a:r>
            <a:r>
              <a:rPr lang="en-US" sz="1800" dirty="0" smtClean="0">
                <a:solidFill>
                  <a:schemeClr val="tx1">
                    <a:lumMod val="75000"/>
                    <a:lumOff val="25000"/>
                  </a:schemeClr>
                </a:solidFill>
              </a:rPr>
              <a:t>.0</a:t>
            </a:r>
          </a:p>
          <a:p>
            <a:pPr marL="0" indent="0" algn="ctr">
              <a:buFont typeface="Arial" panose="020B0604020202020204" pitchFamily="34" charset="0"/>
              <a:buNone/>
            </a:pPr>
            <a:r>
              <a:rPr lang="en-US" sz="1800" dirty="0" smtClean="0">
                <a:solidFill>
                  <a:schemeClr val="tx1">
                    <a:lumMod val="75000"/>
                    <a:lumOff val="25000"/>
                  </a:schemeClr>
                </a:solidFill>
              </a:rPr>
              <a:t>The Thinker by Gaby Av</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434703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1-09 at 10.14.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762000"/>
            <a:ext cx="6845300" cy="5556773"/>
          </a:xfrm>
          <a:prstGeom prst="rect">
            <a:avLst/>
          </a:prstGeom>
        </p:spPr>
      </p:pic>
      <p:sp>
        <p:nvSpPr>
          <p:cNvPr id="6" name="Title 5"/>
          <p:cNvSpPr>
            <a:spLocks noGrp="1"/>
          </p:cNvSpPr>
          <p:nvPr>
            <p:ph type="title"/>
          </p:nvPr>
        </p:nvSpPr>
        <p:spPr/>
        <p:txBody>
          <a:bodyPr/>
          <a:lstStyle/>
          <a:p>
            <a:r>
              <a:rPr lang="en-US" dirty="0" smtClean="0"/>
              <a:t>[Placeholder Image]</a:t>
            </a:r>
            <a:endParaRPr lang="en-US" dirty="0"/>
          </a:p>
        </p:txBody>
      </p:sp>
    </p:spTree>
    <p:extLst>
      <p:ext uri="{BB962C8B-B14F-4D97-AF65-F5344CB8AC3E}">
        <p14:creationId xmlns:p14="http://schemas.microsoft.com/office/powerpoint/2010/main" val="46778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01-09 at 10.55.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493" y="533400"/>
            <a:ext cx="7388507" cy="6096000"/>
          </a:xfrm>
          <a:prstGeom prst="rect">
            <a:avLst/>
          </a:prstGeom>
        </p:spPr>
      </p:pic>
      <p:sp>
        <p:nvSpPr>
          <p:cNvPr id="5" name="Title 5"/>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[Placeholder Image]</a:t>
            </a:r>
            <a:endParaRPr lang="en-US" dirty="0"/>
          </a:p>
        </p:txBody>
      </p:sp>
    </p:spTree>
    <p:extLst>
      <p:ext uri="{BB962C8B-B14F-4D97-AF65-F5344CB8AC3E}">
        <p14:creationId xmlns:p14="http://schemas.microsoft.com/office/powerpoint/2010/main" val="2396665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9" name="Picture 8" descr="Screen Shot 2017-01-09 at 10.55.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81000"/>
            <a:ext cx="4584259" cy="5943600"/>
          </a:xfrm>
          <a:prstGeom prst="rect">
            <a:avLst/>
          </a:prstGeom>
        </p:spPr>
      </p:pic>
      <p:sp>
        <p:nvSpPr>
          <p:cNvPr id="10" name="Title 5"/>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t>[Placeholder Image]</a:t>
            </a:r>
            <a:endParaRPr lang="en-US" dirty="0"/>
          </a:p>
        </p:txBody>
      </p:sp>
    </p:spTree>
    <p:extLst>
      <p:ext uri="{BB962C8B-B14F-4D97-AF65-F5344CB8AC3E}">
        <p14:creationId xmlns:p14="http://schemas.microsoft.com/office/powerpoint/2010/main" val="283068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u="sng" dirty="0" smtClean="0"/>
              <a:t>Always</a:t>
            </a:r>
            <a:r>
              <a:rPr lang="en-US" dirty="0" smtClean="0"/>
              <a:t> provide titles and label axes </a:t>
            </a:r>
          </a:p>
          <a:p>
            <a:r>
              <a:rPr lang="en-US" dirty="0" smtClean="0"/>
              <a:t>Use direct labeling for emphasis or perceptual ease  </a:t>
            </a:r>
            <a:endParaRPr lang="en-US" dirty="0"/>
          </a:p>
          <a:p>
            <a:r>
              <a:rPr lang="en-US" dirty="0" smtClean="0"/>
              <a:t>Show important trends or patterns with lines and graphical marks</a:t>
            </a:r>
            <a:endParaRPr lang="en-US" dirty="0"/>
          </a:p>
          <a:p>
            <a:r>
              <a:rPr lang="en-US" dirty="0" smtClean="0"/>
              <a:t>Keep it clean!</a:t>
            </a:r>
          </a:p>
        </p:txBody>
      </p:sp>
    </p:spTree>
    <p:extLst>
      <p:ext uri="{BB962C8B-B14F-4D97-AF65-F5344CB8AC3E}">
        <p14:creationId xmlns:p14="http://schemas.microsoft.com/office/powerpoint/2010/main" val="3943507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chool_logo1_rgb_xl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072" y="2724912"/>
            <a:ext cx="7229856" cy="1408176"/>
          </a:xfrm>
          <a:prstGeom prst="rect">
            <a:avLst/>
          </a:prstGeom>
        </p:spPr>
      </p:pic>
    </p:spTree>
    <p:extLst>
      <p:ext uri="{BB962C8B-B14F-4D97-AF65-F5344CB8AC3E}">
        <p14:creationId xmlns:p14="http://schemas.microsoft.com/office/powerpoint/2010/main" val="26308971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Always have a title </a:t>
            </a:r>
          </a:p>
          <a:p>
            <a:pPr marL="0" indent="0" algn="ctr">
              <a:buNone/>
            </a:pPr>
            <a:r>
              <a:rPr lang="en-US" u="sng" dirty="0" smtClean="0"/>
              <a:t>and</a:t>
            </a:r>
            <a:r>
              <a:rPr lang="en-US" dirty="0" smtClean="0"/>
              <a:t> label axes</a:t>
            </a:r>
          </a:p>
        </p:txBody>
      </p:sp>
    </p:spTree>
    <p:extLst>
      <p:ext uri="{BB962C8B-B14F-4D97-AF65-F5344CB8AC3E}">
        <p14:creationId xmlns:p14="http://schemas.microsoft.com/office/powerpoint/2010/main" val="372260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dirty="0" smtClean="0"/>
              <a:t>[Placeholder for example image]</a:t>
            </a:r>
            <a:endParaRPr lang="en-US" dirty="0"/>
          </a:p>
        </p:txBody>
      </p:sp>
    </p:spTree>
    <p:extLst>
      <p:ext uri="{BB962C8B-B14F-4D97-AF65-F5344CB8AC3E}">
        <p14:creationId xmlns:p14="http://schemas.microsoft.com/office/powerpoint/2010/main" val="3393248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Gestalt Principles</a:t>
            </a:r>
            <a:endParaRPr lang="en-US" dirty="0"/>
          </a:p>
        </p:txBody>
      </p:sp>
      <p:pic>
        <p:nvPicPr>
          <p:cNvPr id="4" name="Picture 3" descr="Screen Shot 2017-01-09 at 9.08.4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057400"/>
            <a:ext cx="6858000" cy="2815726"/>
          </a:xfrm>
          <a:prstGeom prst="rect">
            <a:avLst/>
          </a:prstGeom>
        </p:spPr>
      </p:pic>
      <p:sp>
        <p:nvSpPr>
          <p:cNvPr id="5" name="TextBox 4"/>
          <p:cNvSpPr txBox="1"/>
          <p:nvPr/>
        </p:nvSpPr>
        <p:spPr>
          <a:xfrm>
            <a:off x="5257800" y="5867400"/>
            <a:ext cx="2831574" cy="369332"/>
          </a:xfrm>
          <a:prstGeom prst="rect">
            <a:avLst/>
          </a:prstGeom>
          <a:noFill/>
        </p:spPr>
        <p:txBody>
          <a:bodyPr wrap="none" rtlCol="0">
            <a:spAutoFit/>
          </a:bodyPr>
          <a:lstStyle/>
          <a:p>
            <a:r>
              <a:rPr lang="en-US" dirty="0" smtClean="0"/>
              <a:t>Diagram from Ware, 2013</a:t>
            </a:r>
            <a:endParaRPr lang="en-US" dirty="0"/>
          </a:p>
        </p:txBody>
      </p:sp>
    </p:spTree>
    <p:extLst>
      <p:ext uri="{BB962C8B-B14F-4D97-AF65-F5344CB8AC3E}">
        <p14:creationId xmlns:p14="http://schemas.microsoft.com/office/powerpoint/2010/main" val="2673314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a:t>
            </a:r>
            <a:endParaRPr lang="en-US" dirty="0"/>
          </a:p>
        </p:txBody>
      </p:sp>
      <p:pic>
        <p:nvPicPr>
          <p:cNvPr id="4" name="Picture 3" descr="Screen Shot 2017-01-09 at 12.04.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600"/>
            <a:ext cx="9144000" cy="5144133"/>
          </a:xfrm>
          <a:prstGeom prst="rect">
            <a:avLst/>
          </a:prstGeom>
        </p:spPr>
      </p:pic>
    </p:spTree>
    <p:extLst>
      <p:ext uri="{BB962C8B-B14F-4D97-AF65-F5344CB8AC3E}">
        <p14:creationId xmlns:p14="http://schemas.microsoft.com/office/powerpoint/2010/main" val="136368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Bit Better</a:t>
            </a:r>
            <a:endParaRPr lang="en-US" dirty="0"/>
          </a:p>
        </p:txBody>
      </p:sp>
      <p:pic>
        <p:nvPicPr>
          <p:cNvPr id="4" name="Picture 3" descr="Screen Shot 2017-01-09 at 11.58.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775" y="1295400"/>
            <a:ext cx="5048825" cy="5257800"/>
          </a:xfrm>
          <a:prstGeom prst="rect">
            <a:avLst/>
          </a:prstGeom>
        </p:spPr>
      </p:pic>
    </p:spTree>
    <p:extLst>
      <p:ext uri="{BB962C8B-B14F-4D97-AF65-F5344CB8AC3E}">
        <p14:creationId xmlns:p14="http://schemas.microsoft.com/office/powerpoint/2010/main" val="40433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a:t>
            </a:r>
            <a:endParaRPr lang="en-US" dirty="0"/>
          </a:p>
        </p:txBody>
      </p:sp>
      <p:pic>
        <p:nvPicPr>
          <p:cNvPr id="4" name="Picture 3" descr="Screen Shot 2017-01-09 at 12.05.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447800"/>
            <a:ext cx="7885760" cy="5105400"/>
          </a:xfrm>
          <a:prstGeom prst="rect">
            <a:avLst/>
          </a:prstGeom>
        </p:spPr>
      </p:pic>
    </p:spTree>
    <p:extLst>
      <p:ext uri="{BB962C8B-B14F-4D97-AF65-F5344CB8AC3E}">
        <p14:creationId xmlns:p14="http://schemas.microsoft.com/office/powerpoint/2010/main" val="3522623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7-01-09 at 12.02.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57200"/>
            <a:ext cx="7057003" cy="6109452"/>
          </a:xfrm>
          <a:prstGeom prst="rect">
            <a:avLst/>
          </a:prstGeom>
        </p:spPr>
      </p:pic>
    </p:spTree>
    <p:extLst>
      <p:ext uri="{BB962C8B-B14F-4D97-AF65-F5344CB8AC3E}">
        <p14:creationId xmlns:p14="http://schemas.microsoft.com/office/powerpoint/2010/main" val="2303536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5373</TotalTime>
  <Words>765</Words>
  <Application>Microsoft Macintosh PowerPoint</Application>
  <PresentationFormat>On-screen Show (4:3)</PresentationFormat>
  <Paragraphs>94</Paragraphs>
  <Slides>24</Slides>
  <Notes>17</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Custom Design</vt:lpstr>
      <vt:lpstr>Labels &amp; Guiding Marks</vt:lpstr>
      <vt:lpstr>PowerPoint Presentation</vt:lpstr>
      <vt:lpstr>PowerPoint Presentation</vt:lpstr>
      <vt:lpstr>PowerPoint Presentation</vt:lpstr>
      <vt:lpstr>Use Gestalt Principles</vt:lpstr>
      <vt:lpstr>Poor</vt:lpstr>
      <vt:lpstr>A Bit Better</vt:lpstr>
      <vt:lpstr>Best</vt:lpstr>
      <vt:lpstr>PowerPoint Presentation</vt:lpstr>
      <vt:lpstr>PowerPoint Presentation</vt:lpstr>
      <vt:lpstr>PowerPoint Presentation</vt:lpstr>
      <vt:lpstr>PowerPoint Presentation</vt:lpstr>
      <vt:lpstr>PowerPoint Presentation</vt:lpstr>
      <vt:lpstr>Grid Lines</vt:lpstr>
      <vt:lpstr>Power Law of Practice</vt:lpstr>
      <vt:lpstr>PowerPoint Presentation</vt:lpstr>
      <vt:lpstr>PowerPoint Presentation</vt:lpstr>
      <vt:lpstr>PowerPoint Presentation</vt:lpstr>
      <vt:lpstr>PowerPoint Presentation</vt:lpstr>
      <vt:lpstr>[Placeholder Image]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Administrator</dc:creator>
  <cp:lastModifiedBy>Daniel</cp:lastModifiedBy>
  <cp:revision>140</cp:revision>
  <dcterms:created xsi:type="dcterms:W3CDTF">2016-03-21T14:12:59Z</dcterms:created>
  <dcterms:modified xsi:type="dcterms:W3CDTF">2017-01-09T20:30:38Z</dcterms:modified>
</cp:coreProperties>
</file>